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3" r:id="rId5"/>
  </p:sldMasterIdLst>
  <p:notesMasterIdLst>
    <p:notesMasterId r:id="rId28"/>
  </p:notesMasterIdLst>
  <p:sldIdLst>
    <p:sldId id="257" r:id="rId6"/>
    <p:sldId id="270" r:id="rId7"/>
    <p:sldId id="261" r:id="rId8"/>
    <p:sldId id="262" r:id="rId9"/>
    <p:sldId id="285" r:id="rId10"/>
    <p:sldId id="263" r:id="rId11"/>
    <p:sldId id="286" r:id="rId12"/>
    <p:sldId id="280" r:id="rId13"/>
    <p:sldId id="281" r:id="rId14"/>
    <p:sldId id="283" r:id="rId15"/>
    <p:sldId id="282" r:id="rId16"/>
    <p:sldId id="290" r:id="rId17"/>
    <p:sldId id="284" r:id="rId18"/>
    <p:sldId id="288" r:id="rId19"/>
    <p:sldId id="287" r:id="rId20"/>
    <p:sldId id="271" r:id="rId21"/>
    <p:sldId id="276" r:id="rId22"/>
    <p:sldId id="279" r:id="rId23"/>
    <p:sldId id="289" r:id="rId24"/>
    <p:sldId id="268" r:id="rId25"/>
    <p:sldId id="277" r:id="rId26"/>
    <p:sldId id="278" r:id="rId2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93"/>
    <p:restoredTop sz="94702"/>
  </p:normalViewPr>
  <p:slideViewPr>
    <p:cSldViewPr snapToGrid="0" snapToObjects="1">
      <p:cViewPr varScale="1">
        <p:scale>
          <a:sx n="78" d="100"/>
          <a:sy n="78" d="100"/>
        </p:scale>
        <p:origin x="129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jp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8DD1E-D7A3-436C-A948-97A9154880E3}" type="datetimeFigureOut">
              <a:rPr lang="es-CL" smtClean="0"/>
              <a:t>07-01-2026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00DDB-48FD-408C-BE17-39AD8D957B7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3237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E7F881-7E7A-42A2-AB03-4BD409C99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87CF48-1E17-42FC-9912-62FC8C701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30DC62-5284-444C-ADA0-E33F1D94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59666-C988-45E9-9C28-18FCF199ABE4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DC41D3-73BB-40CA-A2A6-A7B810C95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27C9B1-F270-4234-A2C8-B3F957488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7226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9E1C0B-4227-42F9-9CDD-F7FBC05A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950B8B6-4996-4788-87C2-11064F30C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B8CD7E-9594-4BC1-9549-A4D70A37E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6D7D-B244-491A-B750-646FCF7BB0F8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F6C718-751C-4BBD-B568-363D8A1C0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4483B6-E473-4EA8-89F7-6D3525945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8352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A4AAE6-179E-4285-B8B6-212DBE5C4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7CC598C-BD17-4123-B58B-168A82A8B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1F19BC-782F-4A3E-B7DF-D1BC4A510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65207-ADB8-4B31-8AEE-BEC7F66E67F4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F7B50B-52CD-4B4C-ADA0-57EFE1928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A5A239-CB30-472D-914D-307F1D0FF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8956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7451"/>
            <a:ext cx="12191998" cy="691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46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DF9CF7-6F66-054D-98F8-0F234A109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4E0B04-634D-C743-A2AC-995D81BE8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3C37CF-67D0-104D-BF32-63E5BF96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719A-7FC3-4BDA-B2E1-DDAF639557DA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9798C9-8676-0B41-92E3-05211563F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8F2E5-26A5-0C45-B924-223486A7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65463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18CDDC-2364-F646-BE5E-0C14EEDF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B57612-F252-824C-8C6C-1B711BF4E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9FE806-DCCA-0345-8849-5AB27C051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DE187-AAB5-4BCD-82A4-6A7643372AB7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97E5-9B1C-B548-A703-4B5F6C335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89015F-5F06-7E45-8B6B-D402CA2A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22828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4B47C-25AF-B349-B6C9-EF8FC21C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16E1D3-31DB-7D42-B45B-9C4E11CCC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303F42-98DC-6C40-95EC-D87824B48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AC22-E44D-4D36-A26A-3315A87C7880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2B9517-3F0B-EC4A-8EA8-34912021C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C95985-731E-2B4B-AC24-E51AF8585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43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ECF2FF-EDF9-0047-BE55-6B705A57A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A51CE6-72A7-7240-A0E3-ED880E0D3B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EBC62D3-C6B9-164B-8A7F-0BE22F2DB6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116DD8-D249-EE47-A182-4FE53317D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FC23-9529-492C-A70E-95DAB19C2A18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1398FE-F199-804B-9110-2121E0066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8AB4A9-0403-6A40-A784-2B88654CB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13225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E979E6-2584-7941-859F-CCDAA3084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63F72D-0059-0240-AB3F-6BCE566B6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18A09E-7E2B-8E4C-A908-BA8C90314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8F27A18-E047-0749-AF16-01534901A7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C8C5ED6-1D34-7047-AA50-45B7016149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9DB9A75-33FC-1941-BDDD-4219DC3C9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D6AB8-BBA6-4C21-830D-4D43461D6463}" type="datetime1">
              <a:rPr lang="es-CL" smtClean="0"/>
              <a:t>07-01-2026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B091A54-B7CF-5A47-8DC3-599136578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28E158F-7CE7-104F-B3EE-DF171B7DD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5528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C6555B-BC4B-9F47-B9A0-BF1261941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005E2F-78D1-9941-95E0-DEDFDE2CA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06F6-D453-4F22-834B-016713FAC149}" type="datetime1">
              <a:rPr lang="es-CL" smtClean="0"/>
              <a:t>07-01-2026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537C24-F204-B949-9958-53617293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255C051-F3AC-A841-AA92-C048A9873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935187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CA687E6-1053-FD4F-B346-5B69CC5C7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63363-B0E5-4295-85DF-E4EB546F01A6}" type="datetime1">
              <a:rPr lang="es-CL" smtClean="0"/>
              <a:t>07-01-2026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7E3E83-69B3-C946-B8D9-81C00F78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7ABDB2-8FC3-E145-9173-C936CD342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187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9CBD0-F9A8-4F7C-A78D-FE553BE3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8AEE33-0300-435E-A58D-1179A29E8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7E4DB8-5C37-473E-9CF3-F398156E0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DC0DF-1FEF-40F0-8656-6AFBF63417FA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94AE8F-F369-4771-9FEC-EF42247F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1C747E-8B93-4D09-B302-F17624C3E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8606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32CF5-4000-1F41-B68B-1BFD5DB8B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ACC959-333A-6744-9A12-BC02AA713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5B207A5-BF06-B64F-A6F8-83023455F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AA044C3-70CA-C64E-B7DC-19C91DCD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0ECC2-2861-452F-99AE-CFB66938F233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1E8870F-E31A-414D-989B-B9CA4A0C2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B37A9CE-B793-E743-9195-E93956326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18037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EE9A90-C190-A048-88FF-DD36EC613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77E14FB-25C2-4341-BAC5-B31EBB1297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F900A6A-696B-7344-896D-598C1D578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29C7F6-1A69-F54E-9DBB-E549E66F9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8981-C785-47C6-A3D5-543428F39354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631E45-3928-124C-8F25-E5D7D546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F6EDFC-D0E8-3646-A0BB-EE83F78A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17560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1B03E-04CD-3146-9323-359C477C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E8B243C-0813-C54C-9416-8C5183312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462910-29A6-324E-9955-315D6CBE4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D25A4-5DBD-4821-A8CC-544F32DB46C6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682EB6-C024-7946-92DD-25A427FF7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8027C5-2F21-D349-AEF6-5003F53C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53871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3C74D8E-BFF8-0D45-9225-1E92E9F901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D44FDCE-B976-364A-A776-B8D03B783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C374F2-9E5D-5D4A-880A-B66001FC7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21DA3-1377-427A-9263-05315A9B6ADA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913ADA-CE51-D34D-84CA-461BB164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4A22CB-A67E-7C4A-852C-656CA1BC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647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31033-3742-49CE-A9A2-C42BD60D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A6BF2FA-3B6D-40ED-8F22-4CE59FBE5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F931EC-EDD5-4196-9F0F-DC03EFE8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09837-0C6D-4C51-A624-978A3D45C247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71CBDF-8031-4F53-9181-606BDF55A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15D10E-7D4F-40E8-82F5-CEAB8A83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8639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95294-4072-490D-A039-5D818BAE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000E41-75FC-49A6-8073-492BC29E62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4E1D932-5A65-498C-AFFA-67FD471E8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2D37AE-A57E-446F-B245-B1F4B92BF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EFFF6-099C-4901-874E-5F80F0057D73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725711-AE8C-4D43-8E8D-3F7FDFBAD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B1DEDF7-CD02-49B8-886B-B4F14D92C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5172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8D8371-41DA-4FB9-9EAA-6587FBF53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501CC30-E837-49FE-9147-6F1FE2CFB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B115255-0D14-427D-9E50-B90184773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E442614-286F-4437-9A74-0367ECFF63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C9F7DD-EB33-48AC-B40F-2790B5244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E398B42-788C-426B-BC79-1C69A0A77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83E8-A95F-45CB-A23F-45B215B2959F}" type="datetime1">
              <a:rPr lang="es-CL" smtClean="0"/>
              <a:t>07-01-2026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9F5E8FE-5B69-450E-BDA4-BE7AB925B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9B5E24D-2EA5-45FA-9223-38A1AAD9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868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28E71-317B-4D96-9353-A39A49E92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4BD1B7-D5BE-4916-9029-9B72BFAB9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6D293-6504-4483-ABD8-28B7FB09EE43}" type="datetime1">
              <a:rPr lang="es-CL" smtClean="0"/>
              <a:t>07-01-2026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878411-3DD4-413F-A3BC-C0BF18B3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E6537CA-DF42-44FD-AEE1-39D89D6C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55754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FDC410-F9E2-42E1-B29F-D27075EFF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2B80D-723A-4CAC-AB80-9F4A729484E0}" type="datetime1">
              <a:rPr lang="es-CL" smtClean="0"/>
              <a:t>07-01-2026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A14E991-545A-41DE-B216-60119D82E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E666BED-267C-4EBE-BBDE-F1A182813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84087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47E7AD-0239-4D71-8522-DD60718C9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DE8EE7-FEE1-43AB-9A99-2959550B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DBD5AA3-D103-4A9F-BBDD-5D7084492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27D2E7-3EC8-405E-9DAE-C14306EC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808AF-E7EE-47A9-8C2A-71F68D75C039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4DDD23-5A21-4EAA-88C7-B889C2C79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035A4B-DC69-47ED-BD59-047D3D59B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7818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784379-0B94-4277-8EAA-756F239E7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C329CD-10AE-4DCA-8856-D27A044DF4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C03C0D1-F85D-4DA9-BDDE-A63E39145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222B7E-BB18-4169-BD2E-BF5A2CE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F038E-FB0F-4FC9-89CD-4E9EC04D2D12}" type="datetime1">
              <a:rPr lang="es-CL" smtClean="0"/>
              <a:t>07-01-2026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397AEE-F322-4769-8DD6-26D8E4560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039A-8640-4D2D-8ED7-F816216D5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7777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C0C3137-72D4-4BE4-9F8B-299C1F721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5A72AB-47CE-4F41-B378-05B8CAF83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C61EC6-802B-4783-ACA1-3C65247829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AD231-D97B-4A23-BB8E-D7AEE91439B4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8A8810-A4CE-4993-8840-D90A3489C4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C1A242-4392-40BC-9DBB-B6B36179C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9041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0E41CA3-8D92-1C4F-980D-0362C833D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BF8598-311B-8640-9212-C19431441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13AAA7-0FBC-AB4E-808B-650577A05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7005D-9E7B-470E-BB0D-677E43192F46}" type="datetime1">
              <a:rPr lang="es-CL" smtClean="0"/>
              <a:t>07-01-2026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70EABB-8162-2C49-8AE9-C81B7DBAC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B21562-F758-B645-9D7B-BAE18886E2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16C66-CE7D-49F9-91E1-02E5E62A1EE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35257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F3D30CF-24C2-DFBE-798E-725098F22765}"/>
              </a:ext>
            </a:extLst>
          </p:cNvPr>
          <p:cNvSpPr txBox="1"/>
          <p:nvPr/>
        </p:nvSpPr>
        <p:spPr>
          <a:xfrm>
            <a:off x="1849924" y="3434984"/>
            <a:ext cx="88869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cap="all" noProof="0" dirty="0">
                <a:solidFill>
                  <a:schemeClr val="bg1"/>
                </a:solidFill>
              </a:rPr>
              <a:t>Sistema de Validación de Rendimiento de una Bobina Tesla</a:t>
            </a:r>
          </a:p>
          <a:p>
            <a:endParaRPr lang="es-CL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B2437BD-4F89-45AD-6A32-1209DFBA1A91}"/>
              </a:ext>
            </a:extLst>
          </p:cNvPr>
          <p:cNvSpPr txBox="1"/>
          <p:nvPr/>
        </p:nvSpPr>
        <p:spPr>
          <a:xfrm>
            <a:off x="3835199" y="3966061"/>
            <a:ext cx="4824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Ingeniería de Software Interdisciplinaria - Sprint 2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5C74892-1B48-7EDF-1A7F-E513AAF07ADC}"/>
              </a:ext>
            </a:extLst>
          </p:cNvPr>
          <p:cNvSpPr txBox="1"/>
          <p:nvPr/>
        </p:nvSpPr>
        <p:spPr>
          <a:xfrm>
            <a:off x="6940941" y="4705115"/>
            <a:ext cx="30313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Integrantes: Alejandro Alarcón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Pablo Canales 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Daniel González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Matias Kohl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D5EF9F1-87F6-32C7-FCBD-303C64A3BAF7}"/>
              </a:ext>
            </a:extLst>
          </p:cNvPr>
          <p:cNvSpPr txBox="1"/>
          <p:nvPr/>
        </p:nvSpPr>
        <p:spPr>
          <a:xfrm>
            <a:off x="1849924" y="4683189"/>
            <a:ext cx="4373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>
                    <a:lumMod val="95000"/>
                  </a:schemeClr>
                </a:solidFill>
              </a:rPr>
              <a:t>Profesores : Daniel Gacitúa / Ricardo Hasbún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5D9B6F-FE25-D68E-DE73-E661F1C422EE}"/>
              </a:ext>
            </a:extLst>
          </p:cNvPr>
          <p:cNvSpPr txBox="1"/>
          <p:nvPr/>
        </p:nvSpPr>
        <p:spPr>
          <a:xfrm>
            <a:off x="2764325" y="5214266"/>
            <a:ext cx="196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Fecha: 07/01/2026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CFA037B-8832-7E8A-742C-5BF248F7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noProof="0" smtClean="0"/>
              <a:t>1</a:t>
            </a:fld>
            <a:endParaRPr lang="es-CL" noProof="0" dirty="0"/>
          </a:p>
        </p:txBody>
      </p:sp>
    </p:spTree>
    <p:extLst>
      <p:ext uri="{BB962C8B-B14F-4D97-AF65-F5344CB8AC3E}">
        <p14:creationId xmlns:p14="http://schemas.microsoft.com/office/powerpoint/2010/main" val="1647141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56544-47AB-A5E9-304A-A43ACFF42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7189" y="623085"/>
            <a:ext cx="8817621" cy="72630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Estructura modular del software</a:t>
            </a:r>
            <a:endParaRPr lang="es-CL" sz="4000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1DA46A4-11CB-9D91-7832-9BA3B42A6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0142" y="1650775"/>
            <a:ext cx="5191716" cy="469338"/>
          </a:xfrm>
        </p:spPr>
        <p:txBody>
          <a:bodyPr>
            <a:normAutofit lnSpcReduction="10000"/>
          </a:bodyPr>
          <a:lstStyle/>
          <a:p>
            <a:r>
              <a:rPr lang="es-CL" sz="2800" b="1" u="sng" noProof="0" dirty="0"/>
              <a:t>Controlador – Lógica de conexión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9CC9A6-5F08-815F-29B9-7A880F5F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5233" y="6052352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10</a:t>
            </a:fld>
            <a:endParaRPr lang="es-CL" noProof="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E9723C4-5931-17E4-C8D2-6253DF2C485C}"/>
              </a:ext>
            </a:extLst>
          </p:cNvPr>
          <p:cNvSpPr txBox="1"/>
          <p:nvPr/>
        </p:nvSpPr>
        <p:spPr>
          <a:xfrm>
            <a:off x="210393" y="2706563"/>
            <a:ext cx="7104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El controlador actúa como puente entre los sensores físicos, el modelo de datos y la vista </a:t>
            </a:r>
          </a:p>
          <a:p>
            <a:endParaRPr lang="es-CL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Recibe los datos desde el microcontrolador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Interpreta comandos desde la vista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Envía instrucciones al microcontrolador vía puerto serial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3309384-F185-8E74-1082-B83A00FCB798}"/>
              </a:ext>
            </a:extLst>
          </p:cNvPr>
          <p:cNvSpPr txBox="1"/>
          <p:nvPr/>
        </p:nvSpPr>
        <p:spPr>
          <a:xfrm>
            <a:off x="8610600" y="2702968"/>
            <a:ext cx="28648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Class</a:t>
            </a:r>
            <a:r>
              <a:rPr lang="es-MX" dirty="0"/>
              <a:t>: FuenteSerialESP32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/>
              <a:t>Metodos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Init</a:t>
            </a:r>
            <a:endParaRPr lang="es-MX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conectar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cerrar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enviar_comando</a:t>
            </a:r>
            <a:endParaRPr lang="es-CL" dirty="0"/>
          </a:p>
        </p:txBody>
      </p:sp>
      <p:pic>
        <p:nvPicPr>
          <p:cNvPr id="8" name="Imagen 7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3FD08D65-3EA0-841B-B513-F98358071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613" y="4552749"/>
            <a:ext cx="2144448" cy="151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37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8730E2-3E3E-8153-5F3D-2BE4357AB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4456" y="639269"/>
            <a:ext cx="8243087" cy="72630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Estructura modular del software</a:t>
            </a:r>
            <a:endParaRPr lang="es-CL" sz="4000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C232CF-0F93-7EDD-5DD7-9186026E3C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8031" y="1588202"/>
            <a:ext cx="5855936" cy="726303"/>
          </a:xfrm>
        </p:spPr>
        <p:txBody>
          <a:bodyPr>
            <a:normAutofit/>
          </a:bodyPr>
          <a:lstStyle/>
          <a:p>
            <a:r>
              <a:rPr lang="es-CL" sz="2800" b="1" u="sng" noProof="0" dirty="0"/>
              <a:t>Modelo – Procesamiento de datos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BDC3ED-656E-7070-762D-CA9A84F8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8754" y="6060470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11</a:t>
            </a:fld>
            <a:endParaRPr lang="es-CL" noProof="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27B701B-38E3-E4E9-09A8-801705B9ED62}"/>
              </a:ext>
            </a:extLst>
          </p:cNvPr>
          <p:cNvSpPr txBox="1"/>
          <p:nvPr/>
        </p:nvSpPr>
        <p:spPr>
          <a:xfrm>
            <a:off x="267037" y="2413784"/>
            <a:ext cx="6303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El modelo es el responsable del procesamiento de las mediciones </a:t>
            </a:r>
          </a:p>
          <a:p>
            <a:endParaRPr lang="es-CL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Convierte los voltajes recibidos a intensidades físicas reales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Calcula errores teóricos vs medidos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Guarda los datos en archivos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Opera de forma independiente a la interfaz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5FD4E7-5D66-E636-CBA0-CD743CF58CC5}"/>
              </a:ext>
            </a:extLst>
          </p:cNvPr>
          <p:cNvSpPr txBox="1"/>
          <p:nvPr/>
        </p:nvSpPr>
        <p:spPr>
          <a:xfrm>
            <a:off x="7660038" y="2414646"/>
            <a:ext cx="312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Class</a:t>
            </a:r>
            <a:r>
              <a:rPr lang="es-MX" dirty="0"/>
              <a:t>: Modelo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/>
              <a:t>Metodos</a:t>
            </a:r>
            <a:r>
              <a:rPr lang="es-MX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Init</a:t>
            </a:r>
            <a:endParaRPr lang="es-MX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procesar_muestra</a:t>
            </a:r>
            <a:endParaRPr lang="es-MX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reset</a:t>
            </a:r>
            <a:endParaRPr lang="es-MX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 err="1"/>
              <a:t>get_historial</a:t>
            </a:r>
            <a:endParaRPr lang="es-MX" dirty="0"/>
          </a:p>
          <a:p>
            <a:endParaRPr lang="es-CL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B12577D-4DFE-59FF-5049-D5F4EE4B5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351" y="4330468"/>
            <a:ext cx="1988914" cy="173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0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F25D8D-E77D-FD52-567A-B019B1473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0156" y="500515"/>
            <a:ext cx="7086600" cy="747512"/>
          </a:xfrm>
        </p:spPr>
        <p:txBody>
          <a:bodyPr>
            <a:normAutofit/>
          </a:bodyPr>
          <a:lstStyle/>
          <a:p>
            <a:r>
              <a:rPr lang="es-MX" sz="4000" b="1" dirty="0"/>
              <a:t>7. Ecuaciones del sistema</a:t>
            </a:r>
            <a:endParaRPr lang="es-CL" sz="4000" b="1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F230D4-1B18-4FF9-878F-4DE915999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77407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smtClean="0"/>
              <a:t>12</a:t>
            </a:fld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16E6D8-B7CD-5999-9260-C6094CD27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7627" y="2527889"/>
            <a:ext cx="2549205" cy="66885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F4B5F3C-F512-D3B8-0DAD-20F27526D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664" y="4009461"/>
            <a:ext cx="1509129" cy="74751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99B0565-2180-C1CC-BB7A-90F4A2DB9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525" y="3830205"/>
            <a:ext cx="1872118" cy="59261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DC21CA2-EFA3-88D9-A797-563E1DBD9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1274" y="4699634"/>
            <a:ext cx="1764369" cy="59261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943051A-EC28-E308-6079-9C9067F93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5131" y="3995687"/>
            <a:ext cx="1491716" cy="120166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9D895E6-A784-FEB5-14AA-BC82614F82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8656" y="2329120"/>
            <a:ext cx="3213973" cy="53319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622F1E88-3EC4-BBC8-C08F-6673D66C61D9}"/>
              </a:ext>
            </a:extLst>
          </p:cNvPr>
          <p:cNvSpPr txBox="1"/>
          <p:nvPr/>
        </p:nvSpPr>
        <p:spPr>
          <a:xfrm>
            <a:off x="476593" y="1751387"/>
            <a:ext cx="717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Distancia del loop a la </a:t>
            </a:r>
            <a:r>
              <a:rPr lang="en-US" dirty="0" err="1"/>
              <a:t>bobina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función</a:t>
            </a:r>
            <a:r>
              <a:rPr lang="en-US" dirty="0"/>
              <a:t> del </a:t>
            </a:r>
            <a:r>
              <a:rPr lang="en-US" dirty="0" err="1"/>
              <a:t>ángulo</a:t>
            </a:r>
            <a:r>
              <a:rPr lang="en-US" dirty="0"/>
              <a:t> theta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radianes</a:t>
            </a:r>
            <a:endParaRPr lang="es-C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94E739C-FACE-8B64-92C6-9D771B6F6C89}"/>
              </a:ext>
            </a:extLst>
          </p:cNvPr>
          <p:cNvSpPr txBox="1"/>
          <p:nvPr/>
        </p:nvSpPr>
        <p:spPr>
          <a:xfrm>
            <a:off x="589937" y="3322465"/>
            <a:ext cx="6086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Intensidad de campo electromagnético e Intensidad Lumínica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2079487-4430-8663-A68D-70ABB3FA9C5E}"/>
              </a:ext>
            </a:extLst>
          </p:cNvPr>
          <p:cNvSpPr txBox="1"/>
          <p:nvPr/>
        </p:nvSpPr>
        <p:spPr>
          <a:xfrm>
            <a:off x="7705287" y="1702453"/>
            <a:ext cx="4151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Voltaje de alimentación de la bobina después de la transformación del divisor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39878E9-BD25-9C6E-7774-A32FBE611D2D}"/>
              </a:ext>
            </a:extLst>
          </p:cNvPr>
          <p:cNvSpPr txBox="1"/>
          <p:nvPr/>
        </p:nvSpPr>
        <p:spPr>
          <a:xfrm>
            <a:off x="8367929" y="3429000"/>
            <a:ext cx="2408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Potencia de bobina</a:t>
            </a:r>
          </a:p>
        </p:txBody>
      </p:sp>
    </p:spTree>
    <p:extLst>
      <p:ext uri="{BB962C8B-B14F-4D97-AF65-F5344CB8AC3E}">
        <p14:creationId xmlns:p14="http://schemas.microsoft.com/office/powerpoint/2010/main" val="3966241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A7497-A560-035F-B306-B68483246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018" y="493614"/>
            <a:ext cx="6209963" cy="91385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8. Demostración funcional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8FC7298-A74E-6C79-E900-863F6423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7077" y="5914762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13</a:t>
            </a:fld>
            <a:endParaRPr lang="es-CL" noProof="0" dirty="0"/>
          </a:p>
        </p:txBody>
      </p:sp>
      <p:pic>
        <p:nvPicPr>
          <p:cNvPr id="5" name="Imagen 4" descr="Texto&#10;&#10;El contenido generado por IA puede ser incorrecto.">
            <a:extLst>
              <a:ext uri="{FF2B5EF4-FFF2-40B4-BE49-F238E27FC236}">
                <a16:creationId xmlns:a16="http://schemas.microsoft.com/office/drawing/2014/main" id="{A232FB85-84E8-CA51-9FAF-F4CF52B33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531" y="1407467"/>
            <a:ext cx="9536935" cy="485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2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90E19-A612-40A6-FDD3-90161A3E3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39048-DBBA-11DF-D623-632E413C0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018" y="361750"/>
            <a:ext cx="6209963" cy="91385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Demostración funcional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8062F5A-27FF-FC65-4FC2-D3D4B3BC0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05567" y="5991225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14</a:t>
            </a:fld>
            <a:endParaRPr lang="es-CL" noProof="0" dirty="0"/>
          </a:p>
        </p:txBody>
      </p:sp>
      <p:pic>
        <p:nvPicPr>
          <p:cNvPr id="6" name="Imagen 5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75903E54-85F5-91D2-07EF-D67D1AD8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27" y="1275603"/>
            <a:ext cx="9857207" cy="50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37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11300-A626-74D3-F9BC-091A670CC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F7060-E947-5386-5CFD-732C2CBFE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017" y="431755"/>
            <a:ext cx="6209963" cy="91385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 Demostración funcional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8570685-4408-E2CC-5EEC-1AC18CEA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15400" y="5991225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15</a:t>
            </a:fld>
            <a:endParaRPr lang="es-CL" noProof="0" dirty="0"/>
          </a:p>
        </p:txBody>
      </p:sp>
      <p:pic>
        <p:nvPicPr>
          <p:cNvPr id="6" name="Imagen 5" descr="Texto&#10;&#10;El contenido generado por IA puede ser incorrecto.">
            <a:extLst>
              <a:ext uri="{FF2B5EF4-FFF2-40B4-BE49-F238E27FC236}">
                <a16:creationId xmlns:a16="http://schemas.microsoft.com/office/drawing/2014/main" id="{D33637B3-C53A-6457-4211-7B62ADAC7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59" y="1292669"/>
            <a:ext cx="10153880" cy="517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85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C8EA03-4788-D5B6-0618-17E144AA5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097" y="355600"/>
            <a:ext cx="8042955" cy="1325563"/>
          </a:xfrm>
        </p:spPr>
        <p:txBody>
          <a:bodyPr>
            <a:normAutofit/>
          </a:bodyPr>
          <a:lstStyle/>
          <a:p>
            <a:r>
              <a:rPr lang="es-CL" sz="4000" b="1" dirty="0"/>
              <a:t>9</a:t>
            </a:r>
            <a:r>
              <a:rPr lang="es-CL" sz="4000" b="1" noProof="0" dirty="0"/>
              <a:t>. Especificación de requisitos (SRS)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BE0A0B4-52F6-0079-F091-B39342F71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4015241" cy="823912"/>
          </a:xfrm>
        </p:spPr>
        <p:txBody>
          <a:bodyPr/>
          <a:lstStyle/>
          <a:p>
            <a:r>
              <a:rPr lang="es-CL" noProof="0" dirty="0"/>
              <a:t>Requisitos funcionales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D2607C-4A1E-0BFE-9AA6-77DF414ED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1635" y="2983039"/>
            <a:ext cx="1136308" cy="25538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noProof="0" dirty="0"/>
              <a:t>ID</a:t>
            </a:r>
          </a:p>
          <a:p>
            <a:pPr marL="0" indent="0">
              <a:buNone/>
            </a:pPr>
            <a:r>
              <a:rPr lang="es-CL" noProof="0" dirty="0"/>
              <a:t>RF-01</a:t>
            </a:r>
          </a:p>
          <a:p>
            <a:pPr marL="0" indent="0">
              <a:buNone/>
            </a:pPr>
            <a:r>
              <a:rPr lang="es-CL" noProof="0" dirty="0"/>
              <a:t>RF-02</a:t>
            </a:r>
          </a:p>
          <a:p>
            <a:pPr marL="0" indent="0">
              <a:buNone/>
            </a:pPr>
            <a:r>
              <a:rPr lang="es-CL" noProof="0" dirty="0"/>
              <a:t>RF-03</a:t>
            </a:r>
          </a:p>
          <a:p>
            <a:pPr marL="0" indent="0">
              <a:buNone/>
            </a:pPr>
            <a:r>
              <a:rPr lang="es-CL" noProof="0" dirty="0"/>
              <a:t>RF-04 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2FB9433-435D-4B22-757F-56C297A75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2943" y="1681163"/>
            <a:ext cx="4136571" cy="823912"/>
          </a:xfrm>
        </p:spPr>
        <p:txBody>
          <a:bodyPr/>
          <a:lstStyle/>
          <a:p>
            <a:r>
              <a:rPr lang="es-CL" noProof="0" dirty="0"/>
              <a:t>Requisitos no funcionales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28B46F-430C-FE23-A486-537C3961C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72943" y="3006726"/>
            <a:ext cx="1382484" cy="2848102"/>
          </a:xfrm>
        </p:spPr>
        <p:txBody>
          <a:bodyPr/>
          <a:lstStyle/>
          <a:p>
            <a:pPr marL="0" indent="0">
              <a:buNone/>
            </a:pPr>
            <a:r>
              <a:rPr lang="es-CL" noProof="0" dirty="0"/>
              <a:t>ID</a:t>
            </a:r>
          </a:p>
          <a:p>
            <a:pPr marL="0" indent="0">
              <a:buNone/>
            </a:pPr>
            <a:r>
              <a:rPr lang="es-CL" noProof="0" dirty="0"/>
              <a:t>RNF-01</a:t>
            </a:r>
          </a:p>
          <a:p>
            <a:pPr marL="0" indent="0">
              <a:buNone/>
            </a:pPr>
            <a:r>
              <a:rPr lang="es-CL" noProof="0" dirty="0"/>
              <a:t>RNF-02</a:t>
            </a:r>
          </a:p>
          <a:p>
            <a:pPr marL="0" indent="0">
              <a:buNone/>
            </a:pPr>
            <a:r>
              <a:rPr lang="es-CL" noProof="0" dirty="0"/>
              <a:t>RNF-03</a:t>
            </a:r>
          </a:p>
          <a:p>
            <a:pPr marL="0" indent="0">
              <a:buNone/>
            </a:pPr>
            <a:endParaRPr lang="es-CL" noProof="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EADB340-5520-E77A-1675-7FEBC53A42C5}"/>
              </a:ext>
            </a:extLst>
          </p:cNvPr>
          <p:cNvSpPr txBox="1"/>
          <p:nvPr/>
        </p:nvSpPr>
        <p:spPr>
          <a:xfrm>
            <a:off x="1371603" y="2942174"/>
            <a:ext cx="2133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800" noProof="0" dirty="0"/>
              <a:t>Descripción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A444D1-7BC5-08B8-BFC8-322EE44083C7}"/>
              </a:ext>
            </a:extLst>
          </p:cNvPr>
          <p:cNvSpPr txBox="1"/>
          <p:nvPr/>
        </p:nvSpPr>
        <p:spPr>
          <a:xfrm>
            <a:off x="1407943" y="3472596"/>
            <a:ext cx="5105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El sistema debe leer datos del sensor. </a:t>
            </a:r>
          </a:p>
          <a:p>
            <a:endParaRPr lang="es-CL" noProof="0" dirty="0"/>
          </a:p>
          <a:p>
            <a:r>
              <a:rPr lang="es-CL" noProof="0" dirty="0"/>
              <a:t>Visualización grafica en tiempo real (V vs t).</a:t>
            </a:r>
          </a:p>
          <a:p>
            <a:endParaRPr lang="es-CL" noProof="0" dirty="0"/>
          </a:p>
          <a:p>
            <a:r>
              <a:rPr lang="es-CL" noProof="0" dirty="0"/>
              <a:t>Almacenamiento de mediciones en archivo CSV.</a:t>
            </a:r>
          </a:p>
          <a:p>
            <a:endParaRPr lang="es-CL" noProof="0" dirty="0"/>
          </a:p>
          <a:p>
            <a:r>
              <a:rPr lang="es-CL" noProof="0" dirty="0"/>
              <a:t>Control manual del ángulo del servomotor.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F2CEA6D-D3F8-29EE-0AE2-A8652C9CD96C}"/>
              </a:ext>
            </a:extLst>
          </p:cNvPr>
          <p:cNvSpPr txBox="1"/>
          <p:nvPr/>
        </p:nvSpPr>
        <p:spPr>
          <a:xfrm>
            <a:off x="8215027" y="3006726"/>
            <a:ext cx="18854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800" noProof="0" dirty="0"/>
              <a:t>Descripción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192BF3-7683-B693-ABEA-73871C0A28E8}"/>
              </a:ext>
            </a:extLst>
          </p:cNvPr>
          <p:cNvSpPr txBox="1"/>
          <p:nvPr/>
        </p:nvSpPr>
        <p:spPr>
          <a:xfrm>
            <a:off x="8215027" y="3505548"/>
            <a:ext cx="41365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Legibilidad del código</a:t>
            </a:r>
            <a:r>
              <a:rPr lang="es-CL" noProof="0" dirty="0"/>
              <a:t>.</a:t>
            </a:r>
          </a:p>
          <a:p>
            <a:endParaRPr lang="es-CL" noProof="0" dirty="0"/>
          </a:p>
          <a:p>
            <a:r>
              <a:rPr lang="es-CL" dirty="0"/>
              <a:t>Escalabilidad del sistema</a:t>
            </a:r>
            <a:r>
              <a:rPr lang="es-CL" noProof="0" dirty="0"/>
              <a:t>.</a:t>
            </a:r>
          </a:p>
          <a:p>
            <a:endParaRPr lang="es-CL" noProof="0" dirty="0"/>
          </a:p>
          <a:p>
            <a:r>
              <a:rPr lang="es-CL" dirty="0"/>
              <a:t>Interfaz intuitiva para usuarios.</a:t>
            </a:r>
          </a:p>
          <a:p>
            <a:endParaRPr lang="es-CL" noProof="0" dirty="0"/>
          </a:p>
          <a:p>
            <a:endParaRPr lang="es-CL" noProof="0" dirty="0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8DED2999-F680-D170-F777-DCD5ECE22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695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16</a:t>
            </a:fld>
            <a:endParaRPr lang="es-CL" noProof="0" dirty="0"/>
          </a:p>
        </p:txBody>
      </p:sp>
    </p:spTree>
    <p:extLst>
      <p:ext uri="{BB962C8B-B14F-4D97-AF65-F5344CB8AC3E}">
        <p14:creationId xmlns:p14="http://schemas.microsoft.com/office/powerpoint/2010/main" val="3501323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9B1A98-D93E-B598-5702-0D347DF06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68122"/>
            <a:ext cx="9144000" cy="810306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10. Sprint backlog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518C69-49A9-C702-6227-A3B7FD5E4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29087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17</a:t>
            </a:fld>
            <a:endParaRPr lang="es-CL" noProof="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3132312-2B9E-9F24-C32E-EAFD5C13C0D6}"/>
              </a:ext>
            </a:extLst>
          </p:cNvPr>
          <p:cNvSpPr txBox="1"/>
          <p:nvPr/>
        </p:nvSpPr>
        <p:spPr>
          <a:xfrm>
            <a:off x="1022293" y="2095991"/>
            <a:ext cx="746625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noProof="0" dirty="0"/>
              <a:t>Sprint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noProof="0" dirty="0"/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Construcción física del hardware 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Integración del microcontrolador con sensores        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Pruebas físicas del sistema de medición 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Calibración de sensores RF y fotodiodo 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Programación de Vista 		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Programación de Modelo 	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CL" noProof="0" dirty="0">
                <a:latin typeface="Arial" panose="020B0604020202020204" pitchFamily="34" charset="0"/>
              </a:rPr>
              <a:t>Programación de Controlador 			</a:t>
            </a:r>
            <a:r>
              <a:rPr lang="es-CL" noProof="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endParaRPr lang="es-CL" noProof="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s-CL" noProof="0" dirty="0"/>
          </a:p>
          <a:p>
            <a:endParaRPr lang="es-CL" sz="2400" noProof="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s-CL" sz="1600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7EA8637-8B62-0736-2F91-CD9DE7A30CDF}"/>
              </a:ext>
            </a:extLst>
          </p:cNvPr>
          <p:cNvSpPr txBox="1"/>
          <p:nvPr/>
        </p:nvSpPr>
        <p:spPr>
          <a:xfrm>
            <a:off x="7808814" y="2217699"/>
            <a:ext cx="3220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noProof="0" dirty="0"/>
              <a:t>Porcentaje de avance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4469863-FEBE-6087-9F6E-71E5F32AB97C}"/>
              </a:ext>
            </a:extLst>
          </p:cNvPr>
          <p:cNvSpPr txBox="1"/>
          <p:nvPr/>
        </p:nvSpPr>
        <p:spPr>
          <a:xfrm>
            <a:off x="7808814" y="2751292"/>
            <a:ext cx="31154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80%</a:t>
            </a:r>
          </a:p>
          <a:p>
            <a:r>
              <a:rPr lang="es-CL" noProof="0" dirty="0"/>
              <a:t>100%</a:t>
            </a:r>
          </a:p>
          <a:p>
            <a:r>
              <a:rPr lang="es-CL" noProof="0" dirty="0"/>
              <a:t>85%</a:t>
            </a:r>
          </a:p>
          <a:p>
            <a:r>
              <a:rPr lang="es-CL" noProof="0" dirty="0"/>
              <a:t>100%</a:t>
            </a:r>
          </a:p>
          <a:p>
            <a:r>
              <a:rPr lang="es-CL" dirty="0"/>
              <a:t>7</a:t>
            </a:r>
            <a:r>
              <a:rPr lang="es-CL" noProof="0" dirty="0"/>
              <a:t>0%</a:t>
            </a:r>
          </a:p>
          <a:p>
            <a:r>
              <a:rPr lang="es-CL" noProof="0" dirty="0"/>
              <a:t>90%</a:t>
            </a:r>
          </a:p>
          <a:p>
            <a:r>
              <a:rPr lang="es-CL" dirty="0"/>
              <a:t>5</a:t>
            </a:r>
            <a:r>
              <a:rPr lang="es-CL" noProof="0" dirty="0"/>
              <a:t>0%</a:t>
            </a:r>
          </a:p>
        </p:txBody>
      </p:sp>
    </p:spTree>
    <p:extLst>
      <p:ext uri="{BB962C8B-B14F-4D97-AF65-F5344CB8AC3E}">
        <p14:creationId xmlns:p14="http://schemas.microsoft.com/office/powerpoint/2010/main" val="237565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074F2-B567-D581-90A7-24A3688B8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42628CA-28F3-55CF-2805-F67311953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894234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18</a:t>
            </a:fld>
            <a:endParaRPr lang="es-CL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C6C459-615C-B12A-A3A3-8DA880A03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274" y="327479"/>
            <a:ext cx="6433809" cy="1325563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1</a:t>
            </a:r>
            <a:r>
              <a:rPr lang="es-CL" sz="4000" b="1" dirty="0"/>
              <a:t>1</a:t>
            </a:r>
            <a:r>
              <a:rPr lang="es-CL" sz="4000" b="1" noProof="0" dirty="0"/>
              <a:t>. Prototipo Maqueta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9FD77BA-AD8D-3334-6D4F-BB7363DB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23" y="2206193"/>
            <a:ext cx="6555555" cy="313488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1907193-974E-CBD0-9C60-78D72AA9F4EC}"/>
              </a:ext>
            </a:extLst>
          </p:cNvPr>
          <p:cNvSpPr txBox="1"/>
          <p:nvPr/>
        </p:nvSpPr>
        <p:spPr>
          <a:xfrm>
            <a:off x="6684178" y="1678137"/>
            <a:ext cx="41272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MX" dirty="0"/>
              <a:t>Base de madera </a:t>
            </a:r>
            <a:endParaRPr lang="es-CL" dirty="0"/>
          </a:p>
          <a:p>
            <a:pPr marL="342900" indent="-342900">
              <a:buAutoNum type="arabicPeriod"/>
            </a:pPr>
            <a:r>
              <a:rPr lang="es-CL" dirty="0"/>
              <a:t>Bobina Tesla </a:t>
            </a:r>
          </a:p>
          <a:p>
            <a:pPr marL="342900" indent="-342900">
              <a:buAutoNum type="arabicPeriod"/>
            </a:pPr>
            <a:r>
              <a:rPr lang="es-MX" dirty="0"/>
              <a:t>Servo motor</a:t>
            </a:r>
          </a:p>
          <a:p>
            <a:pPr marL="342900" indent="-342900">
              <a:buAutoNum type="arabicPeriod"/>
            </a:pPr>
            <a:r>
              <a:rPr lang="es-MX" dirty="0"/>
              <a:t>Brazo móvil </a:t>
            </a:r>
          </a:p>
          <a:p>
            <a:pPr marL="342900" indent="-342900">
              <a:buAutoNum type="arabicPeriod"/>
            </a:pPr>
            <a:r>
              <a:rPr lang="es-MX" dirty="0" err="1"/>
              <a:t>Loop</a:t>
            </a:r>
            <a:endParaRPr lang="es-MX" dirty="0"/>
          </a:p>
          <a:p>
            <a:pPr marL="342900" indent="-342900">
              <a:buAutoNum type="arabicPeriod"/>
            </a:pPr>
            <a:r>
              <a:rPr lang="es-MX" dirty="0"/>
              <a:t>Jaula de Faraday</a:t>
            </a:r>
          </a:p>
          <a:p>
            <a:pPr marL="342900" indent="-342900">
              <a:buAutoNum type="arabicPeriod"/>
            </a:pPr>
            <a:r>
              <a:rPr lang="es-MX" dirty="0"/>
              <a:t>Sensor RF</a:t>
            </a:r>
          </a:p>
          <a:p>
            <a:pPr marL="342900" indent="-342900">
              <a:buAutoNum type="arabicPeriod"/>
            </a:pPr>
            <a:r>
              <a:rPr lang="es-MX" dirty="0"/>
              <a:t>ESP32</a:t>
            </a:r>
          </a:p>
          <a:p>
            <a:pPr marL="342900" indent="-342900">
              <a:buAutoNum type="arabicPeriod"/>
            </a:pPr>
            <a:r>
              <a:rPr lang="es-MX" dirty="0"/>
              <a:t>Circuitos</a:t>
            </a:r>
          </a:p>
          <a:p>
            <a:pPr marL="342900" indent="-342900">
              <a:buAutoNum type="arabicPeriod"/>
            </a:pPr>
            <a:r>
              <a:rPr lang="es-MX" dirty="0"/>
              <a:t>Fotodiodo</a:t>
            </a:r>
          </a:p>
          <a:p>
            <a:pPr marL="342900" indent="-342900">
              <a:buAutoNum type="arabicPeriod"/>
            </a:pPr>
            <a:r>
              <a:rPr lang="es-MX" dirty="0"/>
              <a:t>Puerto serial </a:t>
            </a:r>
          </a:p>
          <a:p>
            <a:pPr marL="342900" indent="-342900">
              <a:buAutoNum type="arabicPeriod"/>
            </a:pPr>
            <a:r>
              <a:rPr lang="es-MX" dirty="0"/>
              <a:t>Regulador de voltaje</a:t>
            </a:r>
          </a:p>
          <a:p>
            <a:pPr marL="342900" indent="-342900">
              <a:buAutoNum type="arabicPeriod"/>
            </a:pPr>
            <a:r>
              <a:rPr lang="es-MX" dirty="0"/>
              <a:t>Fuente de alimentación </a:t>
            </a:r>
            <a:endParaRPr lang="es-CL" dirty="0"/>
          </a:p>
          <a:p>
            <a:r>
              <a:rPr lang="es-CL" dirty="0"/>
              <a:t>A. Zona de seguridad eléctrica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15984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73F278-F394-AB07-5C4C-0EBFB5C55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702" y="336885"/>
            <a:ext cx="5408596" cy="1190174"/>
          </a:xfrm>
        </p:spPr>
        <p:txBody>
          <a:bodyPr>
            <a:normAutofit/>
          </a:bodyPr>
          <a:lstStyle/>
          <a:p>
            <a:r>
              <a:rPr lang="es-MX" sz="4000" b="1" dirty="0"/>
              <a:t>12. Hardware real </a:t>
            </a:r>
            <a:endParaRPr lang="es-CL" sz="4000" b="1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7451E0CB-65CE-32BF-65B0-C8EB551B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0298" y="5961000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smtClean="0"/>
              <a:t>19</a:t>
            </a:fld>
            <a:endParaRPr lang="es-CL" dirty="0"/>
          </a:p>
        </p:txBody>
      </p:sp>
      <p:pic>
        <p:nvPicPr>
          <p:cNvPr id="5" name="Imagen 4" descr="Un cable conectado&#10;&#10;El contenido generado por IA puede ser incorrecto.">
            <a:extLst>
              <a:ext uri="{FF2B5EF4-FFF2-40B4-BE49-F238E27FC236}">
                <a16:creationId xmlns:a16="http://schemas.microsoft.com/office/drawing/2014/main" id="{EE184507-99AE-4E46-B5BB-D5234CB21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12296" y="2165683"/>
            <a:ext cx="4382810" cy="3272099"/>
          </a:xfrm>
          <a:prstGeom prst="rect">
            <a:avLst/>
          </a:prstGeom>
        </p:spPr>
      </p:pic>
      <p:pic>
        <p:nvPicPr>
          <p:cNvPr id="7" name="Imagen 6" descr="Un cable conectado&#10;&#10;El contenido generado por IA puede ser incorrecto.">
            <a:extLst>
              <a:ext uri="{FF2B5EF4-FFF2-40B4-BE49-F238E27FC236}">
                <a16:creationId xmlns:a16="http://schemas.microsoft.com/office/drawing/2014/main" id="{E2A41F0F-9084-68BB-1586-39040E9AB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735" y="1819173"/>
            <a:ext cx="2835886" cy="3849715"/>
          </a:xfrm>
          <a:prstGeom prst="rect">
            <a:avLst/>
          </a:prstGeom>
        </p:spPr>
      </p:pic>
      <p:pic>
        <p:nvPicPr>
          <p:cNvPr id="9" name="Imagen 8" descr="Un ratón de computador&#10;&#10;El contenido generado por IA puede ser incorrecto.">
            <a:extLst>
              <a:ext uri="{FF2B5EF4-FFF2-40B4-BE49-F238E27FC236}">
                <a16:creationId xmlns:a16="http://schemas.microsoft.com/office/drawing/2014/main" id="{1B63479A-9F24-7A96-AE8F-0B7C23451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562250" y="2006262"/>
            <a:ext cx="4629750" cy="347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331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876E22-5BDB-E0A7-995D-C0F9348E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1333" y="365125"/>
            <a:ext cx="2989333" cy="1018613"/>
          </a:xfrm>
        </p:spPr>
        <p:txBody>
          <a:bodyPr>
            <a:normAutofit/>
          </a:bodyPr>
          <a:lstStyle/>
          <a:p>
            <a:r>
              <a:rPr lang="es-CL" sz="4000" b="1" u="sng" noProof="0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0F6D33-5353-2553-3AB6-C32C242E8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263" y="1429112"/>
            <a:ext cx="1051560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CL" noProof="0" dirty="0"/>
              <a:t>1. Introducción</a:t>
            </a:r>
          </a:p>
          <a:p>
            <a:pPr marL="0" indent="0">
              <a:buNone/>
            </a:pPr>
            <a:r>
              <a:rPr lang="es-CL" noProof="0" dirty="0"/>
              <a:t>2. Objetivos</a:t>
            </a:r>
          </a:p>
          <a:p>
            <a:pPr marL="0" indent="0">
              <a:buNone/>
            </a:pPr>
            <a:r>
              <a:rPr lang="es-CL" noProof="0" dirty="0"/>
              <a:t>3. </a:t>
            </a:r>
            <a:r>
              <a:rPr lang="es-CL" dirty="0"/>
              <a:t>Arquitectura del sistema </a:t>
            </a:r>
            <a:endParaRPr lang="es-CL" noProof="0" dirty="0"/>
          </a:p>
          <a:p>
            <a:pPr marL="0" indent="0">
              <a:buNone/>
            </a:pPr>
            <a:r>
              <a:rPr lang="es-CL" noProof="0" dirty="0"/>
              <a:t>4. Funcionamiento del Hardware</a:t>
            </a:r>
          </a:p>
          <a:p>
            <a:pPr marL="0" indent="0">
              <a:buNone/>
            </a:pPr>
            <a:r>
              <a:rPr lang="es-CL" noProof="0" dirty="0"/>
              <a:t>5. Flujo de datos</a:t>
            </a:r>
          </a:p>
          <a:p>
            <a:pPr marL="0" indent="0">
              <a:buNone/>
            </a:pPr>
            <a:r>
              <a:rPr lang="es-CL" noProof="0" dirty="0"/>
              <a:t>6. Estructura</a:t>
            </a:r>
            <a:r>
              <a:rPr lang="es-CL" dirty="0"/>
              <a:t> modular del Software</a:t>
            </a:r>
            <a:r>
              <a:rPr lang="es-CL" noProof="0" dirty="0"/>
              <a:t> </a:t>
            </a:r>
          </a:p>
          <a:p>
            <a:pPr marL="0" indent="0">
              <a:buNone/>
            </a:pPr>
            <a:r>
              <a:rPr lang="es-CL" noProof="0" dirty="0"/>
              <a:t>7. </a:t>
            </a:r>
            <a:r>
              <a:rPr lang="es-CL" dirty="0"/>
              <a:t>Ecuaciones del sistema </a:t>
            </a:r>
            <a:endParaRPr lang="es-CL" noProof="0" dirty="0"/>
          </a:p>
          <a:p>
            <a:pPr marL="0" indent="0">
              <a:buNone/>
            </a:pPr>
            <a:r>
              <a:rPr lang="es-CL" noProof="0" dirty="0"/>
              <a:t>8. </a:t>
            </a:r>
            <a:r>
              <a:rPr lang="es-CL" dirty="0"/>
              <a:t>Demostración funcional </a:t>
            </a:r>
            <a:endParaRPr lang="es-CL" noProof="0" dirty="0"/>
          </a:p>
          <a:p>
            <a:pPr marL="0" indent="0">
              <a:buNone/>
            </a:pPr>
            <a:r>
              <a:rPr lang="es-CL" noProof="0" dirty="0"/>
              <a:t>9. </a:t>
            </a:r>
            <a:r>
              <a:rPr lang="es-CL" dirty="0"/>
              <a:t>Especificaciones de requisitos </a:t>
            </a:r>
            <a:endParaRPr lang="es-CL" noProof="0" dirty="0"/>
          </a:p>
          <a:p>
            <a:pPr marL="0" indent="0">
              <a:buNone/>
            </a:pPr>
            <a:r>
              <a:rPr lang="es-CL" noProof="0" dirty="0"/>
              <a:t>10.</a:t>
            </a:r>
            <a:r>
              <a:rPr lang="es-CL" dirty="0"/>
              <a:t> Sprint Backlog </a:t>
            </a:r>
            <a:endParaRPr lang="es-CL" noProof="0" dirty="0"/>
          </a:p>
          <a:p>
            <a:pPr marL="0" indent="0">
              <a:buNone/>
            </a:pPr>
            <a:r>
              <a:rPr lang="es-CL" noProof="0" dirty="0"/>
              <a:t>11. Prototipo Maqueta</a:t>
            </a:r>
          </a:p>
          <a:p>
            <a:pPr marL="0" indent="0">
              <a:buNone/>
            </a:pPr>
            <a:r>
              <a:rPr lang="es-CL" noProof="0" dirty="0"/>
              <a:t>12. Hardware real </a:t>
            </a:r>
          </a:p>
          <a:p>
            <a:pPr marL="0" indent="0">
              <a:buNone/>
            </a:pPr>
            <a:r>
              <a:rPr lang="es-CL" noProof="0" dirty="0"/>
              <a:t>13. Estructura del Repositorio</a:t>
            </a:r>
          </a:p>
          <a:p>
            <a:pPr marL="0" indent="0">
              <a:buNone/>
            </a:pPr>
            <a:r>
              <a:rPr lang="es-CL" noProof="0" dirty="0"/>
              <a:t>14. Conclusión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9B609F-EEB2-FC27-DA6A-CF8089A8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4400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2</a:t>
            </a:fld>
            <a:endParaRPr lang="es-CL" noProof="0" dirty="0"/>
          </a:p>
        </p:txBody>
      </p:sp>
    </p:spTree>
    <p:extLst>
      <p:ext uri="{BB962C8B-B14F-4D97-AF65-F5344CB8AC3E}">
        <p14:creationId xmlns:p14="http://schemas.microsoft.com/office/powerpoint/2010/main" val="2900347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0BC8F-E684-37D5-F14C-E788B3151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404" y="1434680"/>
            <a:ext cx="6524680" cy="1058624"/>
          </a:xfrm>
        </p:spPr>
        <p:txBody>
          <a:bodyPr>
            <a:normAutofit/>
          </a:bodyPr>
          <a:lstStyle/>
          <a:p>
            <a:r>
              <a:rPr lang="es-CL" sz="4000" b="1" dirty="0"/>
              <a:t>13</a:t>
            </a:r>
            <a:r>
              <a:rPr lang="es-CL" sz="4000" b="1" noProof="0" dirty="0"/>
              <a:t>. Estructura del Repositorio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6ABDDC-61D1-1783-9595-09E2C4A63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771353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20</a:t>
            </a:fld>
            <a:endParaRPr lang="es-CL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4EC942C-9B5B-2479-8C66-264F8A7B9105}"/>
              </a:ext>
            </a:extLst>
          </p:cNvPr>
          <p:cNvSpPr txBox="1"/>
          <p:nvPr/>
        </p:nvSpPr>
        <p:spPr>
          <a:xfrm>
            <a:off x="766916" y="3873909"/>
            <a:ext cx="5329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https://github.com/Daanniieell2025/ING.-SOFTWARE</a:t>
            </a:r>
          </a:p>
        </p:txBody>
      </p:sp>
      <p:pic>
        <p:nvPicPr>
          <p:cNvPr id="7" name="Imagen 6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DC6B4394-0F5B-F691-A8CA-F556E111F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261" y="560963"/>
            <a:ext cx="2314898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44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54AD8-4B49-427B-CF4E-6DB3DD893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E80981-5F71-7794-E921-33F65F51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49" y="1120049"/>
            <a:ext cx="10515600" cy="1058624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Conclusiones </a:t>
            </a:r>
          </a:p>
        </p:txBody>
      </p:sp>
      <p:pic>
        <p:nvPicPr>
          <p:cNvPr id="5" name="Imagen 4" descr="Imagen que contiene pasto, exterior, fuego, verde">
            <a:extLst>
              <a:ext uri="{FF2B5EF4-FFF2-40B4-BE49-F238E27FC236}">
                <a16:creationId xmlns:a16="http://schemas.microsoft.com/office/drawing/2014/main" id="{5E176F27-478E-EA00-4780-61F69C5D8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802" y="1386673"/>
            <a:ext cx="4838458" cy="3579227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BBCA83F-F273-FB93-38B2-F67350F88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45098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21</a:t>
            </a:fld>
            <a:endParaRPr lang="es-CL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541553C-A7CC-44FA-0B88-E4E876850DFE}"/>
              </a:ext>
            </a:extLst>
          </p:cNvPr>
          <p:cNvSpPr txBox="1"/>
          <p:nvPr/>
        </p:nvSpPr>
        <p:spPr>
          <a:xfrm>
            <a:off x="367740" y="2972122"/>
            <a:ext cx="590551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/>
              <a:t>Se realizo la estructura de funcionamiento de módulos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/>
              <a:t>Se llego a un avance en la programación de </a:t>
            </a:r>
            <a:r>
              <a:rPr lang="es-MX" dirty="0" err="1"/>
              <a:t>aprox</a:t>
            </a:r>
            <a:r>
              <a:rPr lang="es-MX" dirty="0"/>
              <a:t> un 60%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/>
              <a:t>Hardware modular listo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/>
              <a:t>Se logro llegar hasta el 50% del proyecto 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83347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435113-9358-159E-97CA-95CF68FC9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D5A4E5F-F209-36D1-16FF-36040AA9D8BB}"/>
              </a:ext>
            </a:extLst>
          </p:cNvPr>
          <p:cNvSpPr txBox="1"/>
          <p:nvPr/>
        </p:nvSpPr>
        <p:spPr>
          <a:xfrm>
            <a:off x="1849924" y="3488557"/>
            <a:ext cx="88869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cap="all" noProof="0" dirty="0">
                <a:solidFill>
                  <a:schemeClr val="bg1"/>
                </a:solidFill>
              </a:rPr>
              <a:t>Sistema de Validación de Rendimiento de una Bobina Tesla</a:t>
            </a:r>
          </a:p>
          <a:p>
            <a:endParaRPr lang="es-CL" noProof="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F68573F-9043-934C-E4B9-A3146A5BBD71}"/>
              </a:ext>
            </a:extLst>
          </p:cNvPr>
          <p:cNvSpPr txBox="1"/>
          <p:nvPr/>
        </p:nvSpPr>
        <p:spPr>
          <a:xfrm>
            <a:off x="3835199" y="3966061"/>
            <a:ext cx="4824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Ingeniería de Software Interdisciplinaria - Sprint 2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1674B50-46A5-4122-9B02-E329D13A370C}"/>
              </a:ext>
            </a:extLst>
          </p:cNvPr>
          <p:cNvSpPr txBox="1"/>
          <p:nvPr/>
        </p:nvSpPr>
        <p:spPr>
          <a:xfrm>
            <a:off x="6940941" y="4705115"/>
            <a:ext cx="30313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Integrantes: Alejandro Alarcón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Pablo Canales 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Daniel González</a:t>
            </a:r>
          </a:p>
          <a:p>
            <a:r>
              <a:rPr lang="es-CL" noProof="0" dirty="0">
                <a:solidFill>
                  <a:schemeClr val="bg1"/>
                </a:solidFill>
              </a:rPr>
              <a:t>	     Matias Kohl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F05B5C-64D1-B517-2F2D-AF0D69133653}"/>
              </a:ext>
            </a:extLst>
          </p:cNvPr>
          <p:cNvSpPr txBox="1"/>
          <p:nvPr/>
        </p:nvSpPr>
        <p:spPr>
          <a:xfrm>
            <a:off x="1849924" y="4683189"/>
            <a:ext cx="4373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>
                    <a:lumMod val="95000"/>
                  </a:schemeClr>
                </a:solidFill>
              </a:rPr>
              <a:t>Profesores : Daniel Gacitúa / Ricardo Hasbún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6DD4B37-2D68-70B8-53D0-A180A4AE13EF}"/>
              </a:ext>
            </a:extLst>
          </p:cNvPr>
          <p:cNvSpPr txBox="1"/>
          <p:nvPr/>
        </p:nvSpPr>
        <p:spPr>
          <a:xfrm>
            <a:off x="2764325" y="5214266"/>
            <a:ext cx="196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noProof="0" dirty="0">
                <a:solidFill>
                  <a:schemeClr val="bg1"/>
                </a:solidFill>
              </a:rPr>
              <a:t>Fecha: 07/01/2026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B9D637-B331-00F0-962D-A34D8CABB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16C66-CE7D-49F9-91E1-02E5E62A1EEA}" type="slidenum">
              <a:rPr lang="es-CL" noProof="0" smtClean="0"/>
              <a:t>22</a:t>
            </a:fld>
            <a:endParaRPr lang="es-CL" noProof="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C4234AB-4B85-EEBB-4DE0-6FD633FD4F2C}"/>
              </a:ext>
            </a:extLst>
          </p:cNvPr>
          <p:cNvSpPr txBox="1"/>
          <p:nvPr/>
        </p:nvSpPr>
        <p:spPr>
          <a:xfrm>
            <a:off x="3997707" y="364038"/>
            <a:ext cx="4591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noProof="0" dirty="0">
                <a:solidFill>
                  <a:schemeClr val="bg1"/>
                </a:solidFill>
              </a:rPr>
              <a:t>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1290953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D9637-1D2D-8CE8-E501-86753CF2C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093" y="1348966"/>
            <a:ext cx="3623570" cy="518311"/>
          </a:xfrm>
        </p:spPr>
        <p:txBody>
          <a:bodyPr>
            <a:normAutofit/>
          </a:bodyPr>
          <a:lstStyle/>
          <a:p>
            <a:r>
              <a:rPr lang="es-CL" sz="2800" u="sng" noProof="0" dirty="0">
                <a:latin typeface="+mn-lt"/>
              </a:rPr>
              <a:t>Contexto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4EE9DDD-8359-DE30-8BE7-510BB8EEE5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2093" y="2057400"/>
            <a:ext cx="5373907" cy="1608292"/>
          </a:xfrm>
        </p:spPr>
        <p:txBody>
          <a:bodyPr>
            <a:normAutofit/>
          </a:bodyPr>
          <a:lstStyle/>
          <a:p>
            <a:pPr algn="just"/>
            <a:r>
              <a:rPr lang="es-CL" noProof="0" dirty="0"/>
              <a:t>El proyecto se enmarca en el desarrollo de un sistema mecatrónico basado en el esquema Sensor–Controlador–Actuador, integrando hardware y software, y aplicando Programación Orientada a Objetos en Python bajo el patrón MVC, con el apoyo de metodologías ágiles.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BBD45D9-F03D-8FB3-9A01-BA192E15A3BF}"/>
              </a:ext>
            </a:extLst>
          </p:cNvPr>
          <p:cNvSpPr txBox="1"/>
          <p:nvPr/>
        </p:nvSpPr>
        <p:spPr>
          <a:xfrm>
            <a:off x="722093" y="3801965"/>
            <a:ext cx="537390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u="sng" noProof="0" dirty="0"/>
              <a:t>Enfoque del sprint 2</a:t>
            </a:r>
          </a:p>
          <a:p>
            <a:endParaRPr lang="es-CL" sz="1000" b="1" u="sng" noProof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L" sz="1600" noProof="0" dirty="0"/>
              <a:t>En el Sprint 1 se diseño la arquitectura, backlog y SRS.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L" sz="1600" noProof="0" dirty="0"/>
              <a:t>En este Sprint 2 se comenzó con la implementación real del sistema.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L" sz="1600" noProof="0" dirty="0"/>
              <a:t>Se trabajo en el código, implementación del Hardware y pruebas iniciales.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L" sz="1600" noProof="0" dirty="0"/>
              <a:t>Se implemento cada módulo del software basado en arquitectura MVC</a:t>
            </a:r>
          </a:p>
        </p:txBody>
      </p:sp>
      <p:pic>
        <p:nvPicPr>
          <p:cNvPr id="13" name="Marcador de contenido 9" descr="Un par de personas con instrumentos musicales y micrófonos en un escenario&#10;&#10;El contenido generado por IA puede ser incorrecto.">
            <a:extLst>
              <a:ext uri="{FF2B5EF4-FFF2-40B4-BE49-F238E27FC236}">
                <a16:creationId xmlns:a16="http://schemas.microsoft.com/office/drawing/2014/main" id="{088BF259-3F15-661E-B7BE-0B1D32EDC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9282" b="22014"/>
          <a:stretch>
            <a:fillRect/>
          </a:stretch>
        </p:blipFill>
        <p:spPr>
          <a:xfrm>
            <a:off x="6781800" y="1992799"/>
            <a:ext cx="4572000" cy="2862877"/>
          </a:xfr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15BD0A4-7096-7FB4-1DF3-EDD4961589D1}"/>
              </a:ext>
            </a:extLst>
          </p:cNvPr>
          <p:cNvSpPr txBox="1"/>
          <p:nvPr/>
        </p:nvSpPr>
        <p:spPr>
          <a:xfrm>
            <a:off x="4421791" y="404602"/>
            <a:ext cx="33484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4000" b="1" noProof="0" dirty="0">
                <a:latin typeface="+mj-lt"/>
              </a:rPr>
              <a:t>1. Introducción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D8BB93A-A472-3CF5-7DE8-B298AD923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265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3</a:t>
            </a:fld>
            <a:endParaRPr lang="es-CL" noProof="0" dirty="0"/>
          </a:p>
        </p:txBody>
      </p:sp>
    </p:spTree>
    <p:extLst>
      <p:ext uri="{BB962C8B-B14F-4D97-AF65-F5344CB8AC3E}">
        <p14:creationId xmlns:p14="http://schemas.microsoft.com/office/powerpoint/2010/main" val="3440184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8531F-823A-364E-FBCA-C98FA4325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724" y="490066"/>
            <a:ext cx="4992152" cy="800564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2. Objetivos del sprint 2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9582E6-796B-F720-0E0D-94819DF998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05951"/>
            <a:ext cx="5181600" cy="585802"/>
          </a:xfrm>
        </p:spPr>
        <p:txBody>
          <a:bodyPr/>
          <a:lstStyle/>
          <a:p>
            <a:pPr marL="0" indent="0">
              <a:buNone/>
            </a:pPr>
            <a:r>
              <a:rPr lang="es-CL" u="sng" noProof="0" dirty="0"/>
              <a:t>Objetivo general 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4DA57E-1EE0-4EB2-49B5-50126303FD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31521"/>
            <a:ext cx="5181600" cy="504881"/>
          </a:xfrm>
        </p:spPr>
        <p:txBody>
          <a:bodyPr/>
          <a:lstStyle/>
          <a:p>
            <a:pPr marL="0" indent="0">
              <a:buNone/>
            </a:pPr>
            <a:r>
              <a:rPr lang="es-CL" u="sng" noProof="0" dirty="0"/>
              <a:t>Objetivos específicos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456F520-F17D-EBD6-CE29-AE6C48F1092B}"/>
              </a:ext>
            </a:extLst>
          </p:cNvPr>
          <p:cNvSpPr txBox="1"/>
          <p:nvPr/>
        </p:nvSpPr>
        <p:spPr>
          <a:xfrm>
            <a:off x="838200" y="3013501"/>
            <a:ext cx="4028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1600" noProof="0" dirty="0"/>
              <a:t>Implementar y validar las primeras funciones operativas del sistema de medición de la bobina.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F006B0-2C28-E558-2550-A2195F5DFBD8}"/>
              </a:ext>
            </a:extLst>
          </p:cNvPr>
          <p:cNvSpPr txBox="1"/>
          <p:nvPr/>
        </p:nvSpPr>
        <p:spPr>
          <a:xfrm>
            <a:off x="6172200" y="2979223"/>
            <a:ext cx="43016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 noProof="0" dirty="0"/>
              <a:t>Integrar sensores al microcontrolador.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 noProof="0" dirty="0"/>
              <a:t>Desarrollar comunicación hardware-software.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 noProof="0" dirty="0"/>
              <a:t>Documentar avances y dificultades.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 noProof="0" dirty="0"/>
              <a:t>Validar la arquitectura MVC en código real.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sz="1600" noProof="0" dirty="0"/>
          </a:p>
          <a:p>
            <a:endParaRPr lang="es-CL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97124B5-50DA-B571-197A-5A6E2EA3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25433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4</a:t>
            </a:fld>
            <a:endParaRPr lang="es-CL" noProof="0" dirty="0"/>
          </a:p>
        </p:txBody>
      </p:sp>
    </p:spTree>
    <p:extLst>
      <p:ext uri="{BB962C8B-B14F-4D97-AF65-F5344CB8AC3E}">
        <p14:creationId xmlns:p14="http://schemas.microsoft.com/office/powerpoint/2010/main" val="39094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04BEA-DF76-E980-989B-835B47A3B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6964" y="461246"/>
            <a:ext cx="6278071" cy="994772"/>
          </a:xfrm>
        </p:spPr>
        <p:txBody>
          <a:bodyPr>
            <a:normAutofit/>
          </a:bodyPr>
          <a:lstStyle/>
          <a:p>
            <a:r>
              <a:rPr lang="es-CL" sz="4000" b="1" noProof="0" dirty="0"/>
              <a:t>3. Arquitectura del sistema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9588845-0D8F-1A1E-F607-F49959AA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6797" y="5976271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5</a:t>
            </a:fld>
            <a:endParaRPr lang="es-CL" noProof="0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46A56764-C9FE-D272-04F1-10B7DB06E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7327" y="2846700"/>
            <a:ext cx="4504558" cy="21189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31920B0-DE88-825A-DB84-4124EEA5DE76}"/>
              </a:ext>
            </a:extLst>
          </p:cNvPr>
          <p:cNvSpPr txBox="1"/>
          <p:nvPr/>
        </p:nvSpPr>
        <p:spPr>
          <a:xfrm>
            <a:off x="1027256" y="2613521"/>
            <a:ext cx="38594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L" b="1" dirty="0"/>
              <a:t>Modelo:</a:t>
            </a:r>
            <a:r>
              <a:rPr lang="es-CL" dirty="0"/>
              <a:t> Procesa los datos crudos de los sensores.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L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L" b="1" dirty="0"/>
              <a:t>Vista:</a:t>
            </a:r>
            <a:r>
              <a:rPr lang="es-CL" dirty="0"/>
              <a:t> Muestra gráficos en tiempo real.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CL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CL" b="1" dirty="0"/>
              <a:t>Controlador:</a:t>
            </a:r>
            <a:r>
              <a:rPr lang="es-CL" dirty="0"/>
              <a:t> Gestiona la comunicación entre el usuario y el sistema.</a:t>
            </a:r>
            <a:r>
              <a:rPr lang="es-MX" dirty="0"/>
              <a:t>  </a:t>
            </a:r>
            <a:endParaRPr lang="es-CL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8249CF8-99EC-2886-A92B-6B58B228A17A}"/>
              </a:ext>
            </a:extLst>
          </p:cNvPr>
          <p:cNvSpPr txBox="1"/>
          <p:nvPr/>
        </p:nvSpPr>
        <p:spPr>
          <a:xfrm>
            <a:off x="8058558" y="2244189"/>
            <a:ext cx="1176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Hardware</a:t>
            </a:r>
            <a:endParaRPr lang="es-CL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6510D91-781A-4CDA-3DFF-775AB1585636}"/>
              </a:ext>
            </a:extLst>
          </p:cNvPr>
          <p:cNvSpPr/>
          <p:nvPr/>
        </p:nvSpPr>
        <p:spPr>
          <a:xfrm>
            <a:off x="7807848" y="2209620"/>
            <a:ext cx="1677896" cy="44592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F0FF8B5E-784D-836A-C31E-5DAC13D2B5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8646796" y="2655544"/>
            <a:ext cx="1" cy="2331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829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79D95-75F9-07D5-7D02-E0581E66E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850" y="54968"/>
            <a:ext cx="7185161" cy="816928"/>
          </a:xfrm>
        </p:spPr>
        <p:txBody>
          <a:bodyPr>
            <a:noAutofit/>
          </a:bodyPr>
          <a:lstStyle/>
          <a:p>
            <a:r>
              <a:rPr lang="es-CL" sz="4000" b="1" noProof="0" dirty="0"/>
              <a:t>4. Funcionamiento del hardware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C699865-F207-5286-7ACC-70B028030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86104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6</a:t>
            </a:fld>
            <a:endParaRPr lang="es-CL" noProof="0" dirty="0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D6A831DB-1769-A31F-6C4C-D6944B00C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336" y="871896"/>
            <a:ext cx="3349128" cy="5851774"/>
          </a:xfrm>
          <a:prstGeom prst="rect">
            <a:avLst/>
          </a:prstGeom>
        </p:spPr>
      </p:pic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AD3D68AC-2469-7168-750A-2E18B42E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076" y="1518962"/>
            <a:ext cx="6005112" cy="44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600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B44A4-5096-23A2-0425-648F38048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955E0A-9593-F66F-E735-2A8D1B642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850" y="54968"/>
            <a:ext cx="7185161" cy="816928"/>
          </a:xfrm>
        </p:spPr>
        <p:txBody>
          <a:bodyPr>
            <a:noAutofit/>
          </a:bodyPr>
          <a:lstStyle/>
          <a:p>
            <a:r>
              <a:rPr lang="es-CL" sz="4000" b="1" noProof="0" dirty="0"/>
              <a:t> Funcionamiento del hardware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0E51DF1-48A9-1EE7-FEEC-CA81342F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86104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7</a:t>
            </a:fld>
            <a:endParaRPr lang="es-CL" noProof="0" dirty="0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45D7AF1D-DC3C-1896-8C3B-2FA55DCB2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586" y="871896"/>
            <a:ext cx="3554827" cy="571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516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1FDB0-B2A2-7103-350A-12D72557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0288" y="456750"/>
            <a:ext cx="8443823" cy="1009651"/>
          </a:xfrm>
        </p:spPr>
        <p:txBody>
          <a:bodyPr>
            <a:normAutofit/>
          </a:bodyPr>
          <a:lstStyle/>
          <a:p>
            <a:r>
              <a:rPr lang="es-CL" sz="4000" b="1" dirty="0"/>
              <a:t>5</a:t>
            </a:r>
            <a:r>
              <a:rPr lang="es-CL" sz="4000" b="1" noProof="0" dirty="0"/>
              <a:t>. Flujo de datos: Hardware </a:t>
            </a:r>
            <a:r>
              <a:rPr lang="es-CL" sz="4000" b="1" noProof="0" dirty="0">
                <a:sym typeface="Wingdings" panose="05000000000000000000" pitchFamily="2" charset="2"/>
              </a:rPr>
              <a:t> Software</a:t>
            </a:r>
            <a:endParaRPr lang="es-CL" sz="4000" b="1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CDC22FC-8D26-7609-FFBE-2845FA3DE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31172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8</a:t>
            </a:fld>
            <a:endParaRPr lang="es-CL" noProof="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03B59B7-B355-855B-3680-B673AFCFDAC2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207917" y="2695309"/>
            <a:ext cx="45705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CL" sz="16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Sensores → señales analógicas</a:t>
            </a:r>
            <a:endParaRPr lang="es-CL" sz="1600" noProof="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s-CL" sz="160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CL" sz="16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Microcontrolador (ESP) las convierte a digitales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s-CL" sz="160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CL" sz="16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envían por puerto serial (USB)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s-CL" sz="1600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CL" sz="1600" i="0" u="none" strike="noStrike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Software en Python lee los datos, los procesa y los grafica</a:t>
            </a:r>
          </a:p>
        </p:txBody>
      </p:sp>
      <p:pic>
        <p:nvPicPr>
          <p:cNvPr id="16" name="Imagen 15" descr="Diagrama&#10;&#10;El contenido generado por IA puede ser incorrecto.">
            <a:extLst>
              <a:ext uri="{FF2B5EF4-FFF2-40B4-BE49-F238E27FC236}">
                <a16:creationId xmlns:a16="http://schemas.microsoft.com/office/drawing/2014/main" id="{CDA2C93B-C754-968D-E4F7-22D141E76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23" y="1531972"/>
            <a:ext cx="3054190" cy="469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6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1DF04-709F-E30F-0ABE-B4F558DE6B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4300" y="584343"/>
            <a:ext cx="7303399" cy="797925"/>
          </a:xfrm>
        </p:spPr>
        <p:txBody>
          <a:bodyPr>
            <a:noAutofit/>
          </a:bodyPr>
          <a:lstStyle/>
          <a:p>
            <a:r>
              <a:rPr lang="es-CL" sz="4000" b="1" dirty="0"/>
              <a:t>6</a:t>
            </a:r>
            <a:r>
              <a:rPr lang="es-CL" sz="4000" b="1" noProof="0" dirty="0"/>
              <a:t>. Estructura modular del software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382243-2B83-B012-BF96-5C22D1C7F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24057" y="1646498"/>
            <a:ext cx="4343884" cy="635455"/>
          </a:xfrm>
        </p:spPr>
        <p:txBody>
          <a:bodyPr>
            <a:noAutofit/>
          </a:bodyPr>
          <a:lstStyle/>
          <a:p>
            <a:pPr algn="l"/>
            <a:r>
              <a:rPr lang="es-CL" sz="2800" b="1" u="sng" noProof="0" dirty="0"/>
              <a:t>Vista – Interfaz del sistema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BD2AA05-EFFE-54C3-6A40-1FBC0E45B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28587" y="5913243"/>
            <a:ext cx="2743200" cy="365125"/>
          </a:xfrm>
        </p:spPr>
        <p:txBody>
          <a:bodyPr/>
          <a:lstStyle/>
          <a:p>
            <a:fld id="{C7916C66-CE7D-49F9-91E1-02E5E62A1EEA}" type="slidenum">
              <a:rPr lang="es-CL" noProof="0" smtClean="0"/>
              <a:t>9</a:t>
            </a:fld>
            <a:endParaRPr lang="es-CL" noProof="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C5A3DAA-43B6-532B-172E-FDD612531F03}"/>
              </a:ext>
            </a:extLst>
          </p:cNvPr>
          <p:cNvSpPr txBox="1"/>
          <p:nvPr/>
        </p:nvSpPr>
        <p:spPr>
          <a:xfrm>
            <a:off x="257595" y="2895599"/>
            <a:ext cx="64153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noProof="0" dirty="0"/>
              <a:t>La vista se encargo de mostrar los datos procesados a través de gráficos y valores numéricos.</a:t>
            </a:r>
          </a:p>
          <a:p>
            <a:endParaRPr lang="es-CL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Implementada en Python utilizando Streamlit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Permite visualizar gráficos</a:t>
            </a:r>
            <a:r>
              <a:rPr lang="es-CL" dirty="0"/>
              <a:t> </a:t>
            </a:r>
            <a:endParaRPr lang="es-CL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Incluye controles de usuario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noProof="0" dirty="0"/>
              <a:t>Diseñada para mantener una interfaz clara, funcional y centrada en el usuario técnico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BC1BCD7-7F05-6242-9909-95143620B0A4}"/>
              </a:ext>
            </a:extLst>
          </p:cNvPr>
          <p:cNvSpPr txBox="1"/>
          <p:nvPr/>
        </p:nvSpPr>
        <p:spPr>
          <a:xfrm>
            <a:off x="7946223" y="3269144"/>
            <a:ext cx="3407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Class</a:t>
            </a:r>
            <a:r>
              <a:rPr lang="es-MX" dirty="0"/>
              <a:t>: Vista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 err="1"/>
              <a:t>Metodos</a:t>
            </a:r>
            <a:r>
              <a:rPr lang="es-CL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L" dirty="0" err="1"/>
              <a:t>init</a:t>
            </a:r>
            <a:endParaRPr lang="es-CL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L" dirty="0" err="1"/>
              <a:t>mostrar_interfaz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44865921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D4076EA140CE4CA15C89423693C657" ma:contentTypeVersion="4" ma:contentTypeDescription="Create a new document." ma:contentTypeScope="" ma:versionID="e636da2350c186fea49dceae6efeb976">
  <xsd:schema xmlns:xsd="http://www.w3.org/2001/XMLSchema" xmlns:xs="http://www.w3.org/2001/XMLSchema" xmlns:p="http://schemas.microsoft.com/office/2006/metadata/properties" xmlns:ns3="a07f4ca9-57f8-4e6c-ad84-77d936a9d1d8" targetNamespace="http://schemas.microsoft.com/office/2006/metadata/properties" ma:root="true" ma:fieldsID="3f2dafb01fc7f5369e57239ab931972d" ns3:_="">
    <xsd:import namespace="a07f4ca9-57f8-4e6c-ad84-77d936a9d1d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7f4ca9-57f8-4e6c-ad84-77d936a9d1d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88A300-FF43-48AD-83D0-254B0D2A1E0E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8EC5601-1349-4FE9-A677-D6ECC41F66B1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a07f4ca9-57f8-4e6c-ad84-77d936a9d1d8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FF853E-BDF3-43FF-9C89-37C77AE06C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1186</TotalTime>
  <Words>868</Words>
  <Application>Microsoft Office PowerPoint</Application>
  <PresentationFormat>Panorámica</PresentationFormat>
  <Paragraphs>203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22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Wingdings</vt:lpstr>
      <vt:lpstr>1_Tema de Office</vt:lpstr>
      <vt:lpstr>2_Tema de Office</vt:lpstr>
      <vt:lpstr>Presentación de PowerPoint</vt:lpstr>
      <vt:lpstr>Índice</vt:lpstr>
      <vt:lpstr>Contexto</vt:lpstr>
      <vt:lpstr>2. Objetivos del sprint 2</vt:lpstr>
      <vt:lpstr>3. Arquitectura del sistema </vt:lpstr>
      <vt:lpstr>4. Funcionamiento del hardware </vt:lpstr>
      <vt:lpstr> Funcionamiento del hardware </vt:lpstr>
      <vt:lpstr>5. Flujo de datos: Hardware  Software</vt:lpstr>
      <vt:lpstr>6. Estructura modular del software</vt:lpstr>
      <vt:lpstr>Estructura modular del software</vt:lpstr>
      <vt:lpstr>Estructura modular del software</vt:lpstr>
      <vt:lpstr>7. Ecuaciones del sistema</vt:lpstr>
      <vt:lpstr>8. Demostración funcional </vt:lpstr>
      <vt:lpstr>Demostración funcional </vt:lpstr>
      <vt:lpstr> Demostración funcional </vt:lpstr>
      <vt:lpstr>9. Especificación de requisitos (SRS)</vt:lpstr>
      <vt:lpstr>10. Sprint backlog</vt:lpstr>
      <vt:lpstr>11. Prototipo Maqueta </vt:lpstr>
      <vt:lpstr>12. Hardware real </vt:lpstr>
      <vt:lpstr>13. Estructura del Repositorio</vt:lpstr>
      <vt:lpstr>Conclusiones 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Rodriguez</dc:creator>
  <cp:lastModifiedBy>Daniel Gonzalez Iturra</cp:lastModifiedBy>
  <cp:revision>40</cp:revision>
  <dcterms:created xsi:type="dcterms:W3CDTF">2022-08-26T15:29:11Z</dcterms:created>
  <dcterms:modified xsi:type="dcterms:W3CDTF">2026-01-07T18:20:05Z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0x01010029D4076EA140CE4CA15C89423693C657</vt:lpwstr>
  </property>
</Properties>
</file>

<file path=docProps/thumbnail.jpeg>
</file>